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256" r:id="rId3"/>
    <p:sldId id="257" r:id="rId5"/>
    <p:sldId id="258" r:id="rId6"/>
    <p:sldId id="260" r:id="rId7"/>
    <p:sldId id="266" r:id="rId8"/>
    <p:sldId id="263" r:id="rId9"/>
  </p:sldIdLst>
  <p:sldSz cx="18288000" cy="10287000"/>
  <p:notesSz cx="6858000" cy="9144000"/>
  <p:embeddedFontLst>
    <p:embeddedFont>
      <p:font typeface="Product Sans Black" panose="020B0A03030502040203"/>
      <p:bold r:id="rId13"/>
    </p:embeddedFont>
    <p:embeddedFont>
      <p:font typeface="Calibri" panose="020F0502020204030204" charset="0"/>
      <p:regular r:id="rId14"/>
      <p:bold r:id="rId15"/>
      <p:italic r:id="rId16"/>
      <p:boldItalic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3447" autoAdjust="0"/>
  </p:normalViewPr>
  <p:slideViewPr>
    <p:cSldViewPr showGuides="1">
      <p:cViewPr varScale="1">
        <p:scale>
          <a:sx n="39" d="100"/>
          <a:sy n="39" d="100"/>
        </p:scale>
        <p:origin x="940"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font" Target="fonts/font5.fntdata"/><Relationship Id="rId16" Type="http://schemas.openxmlformats.org/officeDocument/2006/relationships/font" Target="fonts/font4.fntdata"/><Relationship Id="rId15" Type="http://schemas.openxmlformats.org/officeDocument/2006/relationships/font" Target="fonts/font3.fntdata"/><Relationship Id="rId14" Type="http://schemas.openxmlformats.org/officeDocument/2006/relationships/font" Target="fonts/font2.fntdata"/><Relationship Id="rId13" Type="http://schemas.openxmlformats.org/officeDocument/2006/relationships/font" Target="fonts/font1.fntdata"/><Relationship Id="rId12" Type="http://schemas.openxmlformats.org/officeDocument/2006/relationships/tableStyles" Target="tableStyles.xml"/><Relationship Id="rId11" Type="http://schemas.openxmlformats.org/officeDocument/2006/relationships/viewProps" Target="viewProps.xml"/><Relationship Id="rId10" Type="http://schemas.openxmlformats.org/officeDocument/2006/relationships/presProps" Target="presProps.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fld>
            <a:endParaRPr lang="cs-CZ"/>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endParaRPr lang="cs-CZ"/>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endParaRPr lang="cs-CZ"/>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endParaRPr lang="cs-CZ"/>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endParaRPr lang="cs-CZ"/>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endParaRPr lang="cs-CZ"/>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endParaRPr lang="cs-CZ"/>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7.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txBody>
          <a:bodyPr/>
          <a:lstStyle/>
          <a:p>
            <a:endParaRPr lang="en-IN"/>
          </a:p>
        </p:txBody>
      </p:sp>
      <p:sp>
        <p:nvSpPr>
          <p:cNvPr id="3" name="Freeform 3"/>
          <p:cNvSpPr/>
          <p:nvPr/>
        </p:nvSpPr>
        <p:spPr>
          <a:xfrm>
            <a:off x="9885346" y="5318156"/>
            <a:ext cx="7845411" cy="4225405"/>
          </a:xfrm>
          <a:custGeom>
            <a:avLst/>
            <a:gdLst/>
            <a:ahLst/>
            <a:cxnLst/>
            <a:rect l="l" t="t" r="r" b="b"/>
            <a:pathLst>
              <a:path w="7845411" h="4225405">
                <a:moveTo>
                  <a:pt x="0" y="0"/>
                </a:moveTo>
                <a:lnTo>
                  <a:pt x="7845411" y="0"/>
                </a:lnTo>
                <a:lnTo>
                  <a:pt x="7845411" y="4225404"/>
                </a:lnTo>
                <a:lnTo>
                  <a:pt x="0" y="4225404"/>
                </a:lnTo>
                <a:lnTo>
                  <a:pt x="0" y="0"/>
                </a:lnTo>
                <a:close/>
              </a:path>
            </a:pathLst>
          </a:custGeom>
          <a:blipFill>
            <a:blip r:embed="rId2"/>
            <a:stretch>
              <a:fillRect t="-45657" b="-40014"/>
            </a:stretch>
          </a:blipFill>
        </p:spPr>
        <p:txBody>
          <a:bodyPr/>
          <a:lstStyle/>
          <a:p>
            <a:endParaRPr lang="en-IN"/>
          </a:p>
        </p:txBody>
      </p:sp>
      <p:sp>
        <p:nvSpPr>
          <p:cNvPr id="4" name="TextBox 4"/>
          <p:cNvSpPr txBox="1"/>
          <p:nvPr/>
        </p:nvSpPr>
        <p:spPr>
          <a:xfrm>
            <a:off x="1028700" y="2560375"/>
            <a:ext cx="8801100" cy="6659245"/>
          </a:xfrm>
          <a:prstGeom prst="rect">
            <a:avLst/>
          </a:prstGeom>
        </p:spPr>
        <p:txBody>
          <a:bodyPr wrap="square" lIns="0" tIns="0" rIns="0" bIns="0" rtlCol="0" anchor="t">
            <a:spAutoFit/>
          </a:bodyPr>
          <a:lstStyle/>
          <a:p>
            <a:pPr algn="l">
              <a:lnSpc>
                <a:spcPts val="8655"/>
              </a:lnSpc>
            </a:pPr>
            <a:endParaRPr lang="en-US" sz="5400" spc="-287" dirty="0">
              <a:solidFill>
                <a:srgbClr val="FFFFFF"/>
              </a:solidFill>
              <a:latin typeface="Product Sans Black" panose="020B0A03030502040203"/>
            </a:endParaRPr>
          </a:p>
          <a:p>
            <a:pPr algn="l">
              <a:lnSpc>
                <a:spcPts val="8655"/>
              </a:lnSpc>
            </a:pPr>
            <a:endParaRPr lang="en-US" sz="5400" spc="-287" dirty="0">
              <a:solidFill>
                <a:srgbClr val="FFFFFF"/>
              </a:solidFill>
              <a:latin typeface="Product Sans Black" panose="020B0A03030502040203"/>
            </a:endParaRPr>
          </a:p>
          <a:p>
            <a:pPr algn="l">
              <a:lnSpc>
                <a:spcPts val="8655"/>
              </a:lnSpc>
            </a:pPr>
            <a:r>
              <a:rPr lang="en-US" sz="5400" spc="-287" dirty="0">
                <a:solidFill>
                  <a:srgbClr val="FFFFFF"/>
                </a:solidFill>
                <a:latin typeface="Product Sans Black" panose="020B0A03030502040203"/>
              </a:rPr>
              <a:t>Project Title: </a:t>
            </a:r>
            <a:r>
              <a:rPr lang="en-IN" altLang="en-US" sz="5400" spc="-287" dirty="0">
                <a:solidFill>
                  <a:srgbClr val="FFFFFF"/>
                </a:solidFill>
                <a:latin typeface="Product Sans Black" panose="020B0A03030502040203"/>
              </a:rPr>
              <a:t>Gesture Drawing</a:t>
            </a:r>
            <a:endParaRPr lang="en-US" sz="5400" spc="-287" dirty="0">
              <a:solidFill>
                <a:srgbClr val="FFFFFF"/>
              </a:solidFill>
              <a:latin typeface="Product Sans Black" panose="020B0A03030502040203"/>
            </a:endParaRPr>
          </a:p>
          <a:p>
            <a:pPr algn="l">
              <a:lnSpc>
                <a:spcPts val="8655"/>
              </a:lnSpc>
            </a:pPr>
            <a:r>
              <a:rPr lang="en-US" sz="5400" spc="-287" dirty="0">
                <a:solidFill>
                  <a:srgbClr val="FFFFFF"/>
                </a:solidFill>
                <a:latin typeface="Product Sans Black" panose="020B0A03030502040203"/>
              </a:rPr>
              <a:t>Team Name: </a:t>
            </a:r>
            <a:r>
              <a:rPr lang="en-IN" altLang="en-US" sz="5400" spc="-287" dirty="0">
                <a:solidFill>
                  <a:srgbClr val="FFFFFF"/>
                </a:solidFill>
                <a:latin typeface="Product Sans Black" panose="020B0A03030502040203"/>
              </a:rPr>
              <a:t>CodeBreaker</a:t>
            </a:r>
            <a:endParaRPr lang="en-US" sz="5400" spc="-287" dirty="0">
              <a:solidFill>
                <a:srgbClr val="FFFFFF"/>
              </a:solidFill>
              <a:latin typeface="Product Sans Black" panose="020B0A03030502040203"/>
            </a:endParaRPr>
          </a:p>
          <a:p>
            <a:pPr algn="l">
              <a:lnSpc>
                <a:spcPts val="8655"/>
              </a:lnSpc>
            </a:pPr>
            <a:r>
              <a:rPr lang="en-US" sz="5400" spc="-287" dirty="0">
                <a:solidFill>
                  <a:srgbClr val="FFFFFF"/>
                </a:solidFill>
                <a:latin typeface="Product Sans Black" panose="020B0A03030502040203"/>
              </a:rPr>
              <a:t>Team No: </a:t>
            </a:r>
            <a:r>
              <a:rPr lang="en-IN" altLang="en-US" sz="5400" spc="-287" dirty="0">
                <a:solidFill>
                  <a:srgbClr val="FFFFFF"/>
                </a:solidFill>
                <a:latin typeface="Product Sans Black" panose="020B0A03030502040203"/>
              </a:rPr>
              <a:t>69</a:t>
            </a:r>
            <a:endParaRPr lang="en-IN" altLang="en-US" sz="5400" spc="-287" dirty="0">
              <a:solidFill>
                <a:srgbClr val="FFFFFF"/>
              </a:solidFill>
              <a:latin typeface="Product Sans Black" panose="020B0A03030502040203"/>
            </a:endParaRPr>
          </a:p>
        </p:txBody>
      </p:sp>
      <p:sp>
        <p:nvSpPr>
          <p:cNvPr id="5" name="TextBox 5"/>
          <p:cNvSpPr txBox="1"/>
          <p:nvPr/>
        </p:nvSpPr>
        <p:spPr>
          <a:xfrm>
            <a:off x="1028700" y="1143000"/>
            <a:ext cx="15219361" cy="1411932"/>
          </a:xfrm>
          <a:prstGeom prst="rect">
            <a:avLst/>
          </a:prstGeom>
        </p:spPr>
        <p:txBody>
          <a:bodyPr lIns="0" tIns="0" rIns="0" bIns="0" rtlCol="0" anchor="t">
            <a:spAutoFit/>
          </a:bodyPr>
          <a:lstStyle/>
          <a:p>
            <a:pPr algn="ctr">
              <a:lnSpc>
                <a:spcPts val="10820"/>
              </a:lnSpc>
              <a:spcBef>
                <a:spcPct val="0"/>
              </a:spcBef>
            </a:pPr>
            <a:r>
              <a:rPr lang="en-US" sz="10020" spc="-399" dirty="0">
                <a:solidFill>
                  <a:srgbClr val="FFFFFF"/>
                </a:solidFill>
                <a:latin typeface="Product Sans Black Bold"/>
              </a:rPr>
              <a:t>Build for better tomorrow!</a:t>
            </a:r>
            <a:endParaRPr lang="en-US" sz="10020" spc="-399" dirty="0">
              <a:solidFill>
                <a:srgbClr val="FFFFFF"/>
              </a:solidFill>
              <a:latin typeface="Product Sans Black Bo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txBody>
          <a:bodyPr/>
          <a:lstStyle/>
          <a:p>
            <a:endParaRPr lang="en-IN"/>
          </a:p>
        </p:txBody>
      </p:sp>
      <p:sp>
        <p:nvSpPr>
          <p:cNvPr id="3" name="TextBox 3"/>
          <p:cNvSpPr txBox="1"/>
          <p:nvPr/>
        </p:nvSpPr>
        <p:spPr>
          <a:xfrm>
            <a:off x="1348725" y="1115330"/>
            <a:ext cx="15590550" cy="913765"/>
          </a:xfrm>
          <a:prstGeom prst="rect">
            <a:avLst/>
          </a:prstGeom>
        </p:spPr>
        <p:txBody>
          <a:bodyPr lIns="0" tIns="0" rIns="0" bIns="0" rtlCol="0" anchor="t">
            <a:spAutoFit/>
          </a:bodyPr>
          <a:lstStyle/>
          <a:p>
            <a:pPr algn="ctr">
              <a:lnSpc>
                <a:spcPts val="7130"/>
              </a:lnSpc>
            </a:pPr>
            <a:r>
              <a:rPr lang="en-US" sz="7200" spc="-263">
                <a:solidFill>
                  <a:srgbClr val="FFFFFF"/>
                </a:solidFill>
                <a:latin typeface="Product Sans Black" panose="020B0A03030502040203"/>
              </a:rPr>
              <a:t>Problem Statement</a:t>
            </a:r>
            <a:endParaRPr lang="en-US" sz="7200" spc="-263">
              <a:solidFill>
                <a:srgbClr val="FFFFFF"/>
              </a:solidFill>
              <a:latin typeface="Product Sans Black" panose="020B0A03030502040203"/>
            </a:endParaRPr>
          </a:p>
        </p:txBody>
      </p:sp>
      <p:sp>
        <p:nvSpPr>
          <p:cNvPr id="4" name="TextBox 4"/>
          <p:cNvSpPr txBox="1"/>
          <p:nvPr/>
        </p:nvSpPr>
        <p:spPr>
          <a:xfrm>
            <a:off x="1348740" y="3909695"/>
            <a:ext cx="15590520" cy="5384800"/>
          </a:xfrm>
          <a:prstGeom prst="rect">
            <a:avLst/>
          </a:prstGeom>
        </p:spPr>
        <p:txBody>
          <a:bodyPr lIns="0" tIns="0" rIns="0" bIns="0" rtlCol="0" anchor="t">
            <a:noAutofit/>
          </a:bodyPr>
          <a:lstStyle/>
          <a:p>
            <a:pPr marL="379730" lvl="1" indent="0" algn="ctr">
              <a:lnSpc>
                <a:spcPts val="4535"/>
              </a:lnSpc>
              <a:buNone/>
            </a:pPr>
            <a:r>
              <a:rPr lang="en-IN" altLang="en-US" sz="4800" spc="-167" dirty="0">
                <a:solidFill>
                  <a:srgbClr val="FFFFFF"/>
                </a:solidFill>
                <a:latin typeface="Product Sans Black" panose="020B0A03030502040203"/>
              </a:rPr>
              <a:t>Paper wastage is harming the environment by using water and trees and creates tons of garbage.Air writing can quickly solve  this issue.</a:t>
            </a:r>
            <a:endParaRPr lang="en-US" sz="4800" spc="-167" dirty="0">
              <a:solidFill>
                <a:srgbClr val="FFFFFF"/>
              </a:solidFill>
              <a:latin typeface="Product Sans Black" panose="020B0A03030502040203"/>
            </a:endParaRPr>
          </a:p>
        </p:txBody>
      </p:sp>
      <p:sp>
        <p:nvSpPr>
          <p:cNvPr id="5" name="Freeform 5"/>
          <p:cNvSpPr/>
          <p:nvPr/>
        </p:nvSpPr>
        <p:spPr>
          <a:xfrm>
            <a:off x="14752646" y="414957"/>
            <a:ext cx="3025777" cy="1629632"/>
          </a:xfrm>
          <a:custGeom>
            <a:avLst/>
            <a:gdLst/>
            <a:ahLst/>
            <a:cxnLst/>
            <a:rect l="l" t="t" r="r" b="b"/>
            <a:pathLst>
              <a:path w="3025777" h="1629632">
                <a:moveTo>
                  <a:pt x="0" y="0"/>
                </a:moveTo>
                <a:lnTo>
                  <a:pt x="3025778" y="0"/>
                </a:lnTo>
                <a:lnTo>
                  <a:pt x="3025778" y="1629632"/>
                </a:lnTo>
                <a:lnTo>
                  <a:pt x="0" y="1629632"/>
                </a:lnTo>
                <a:lnTo>
                  <a:pt x="0" y="0"/>
                </a:lnTo>
                <a:close/>
              </a:path>
            </a:pathLst>
          </a:custGeom>
          <a:blipFill>
            <a:blip r:embed="rId2"/>
            <a:stretch>
              <a:fillRect t="-45657" b="-40014"/>
            </a:stretch>
          </a:blipFill>
        </p:spPr>
        <p:txBody>
          <a:bodyPr/>
          <a:lstStyle/>
          <a:p>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txBody>
          <a:bodyPr/>
          <a:lstStyle/>
          <a:p>
            <a:endParaRPr lang="en-US" spc="-263">
              <a:solidFill>
                <a:srgbClr val="FFFFFF"/>
              </a:solidFill>
              <a:latin typeface="Product Sans Black Bold"/>
            </a:endParaRPr>
          </a:p>
          <a:p>
            <a:endParaRPr lang="en-US" spc="-263">
              <a:solidFill>
                <a:srgbClr val="FFFFFF"/>
              </a:solidFill>
              <a:latin typeface="Product Sans Black Bold"/>
            </a:endParaRPr>
          </a:p>
        </p:txBody>
      </p:sp>
      <p:sp>
        <p:nvSpPr>
          <p:cNvPr id="3" name="TextBox 3"/>
          <p:cNvSpPr txBox="1"/>
          <p:nvPr/>
        </p:nvSpPr>
        <p:spPr>
          <a:xfrm>
            <a:off x="1272540" y="1537970"/>
            <a:ext cx="15590520" cy="1492250"/>
          </a:xfrm>
          <a:prstGeom prst="rect">
            <a:avLst/>
          </a:prstGeom>
        </p:spPr>
        <p:txBody>
          <a:bodyPr lIns="0" tIns="0" rIns="0" bIns="0" rtlCol="0" anchor="t">
            <a:noAutofit/>
          </a:bodyPr>
          <a:lstStyle/>
          <a:p>
            <a:pPr algn="ctr">
              <a:lnSpc>
                <a:spcPts val="7130"/>
              </a:lnSpc>
            </a:pPr>
            <a:r>
              <a:rPr lang="en-US" sz="9600" spc="-263">
                <a:solidFill>
                  <a:srgbClr val="FFFFFF"/>
                </a:solidFill>
                <a:latin typeface="+mj-lt"/>
                <a:cs typeface="+mj-lt"/>
              </a:rPr>
              <a:t>Proposed Solution</a:t>
            </a:r>
            <a:endParaRPr lang="en-US" sz="9600" spc="-263">
              <a:solidFill>
                <a:srgbClr val="FFFFFF"/>
              </a:solidFill>
              <a:latin typeface="+mj-lt"/>
              <a:cs typeface="+mj-lt"/>
            </a:endParaRPr>
          </a:p>
        </p:txBody>
      </p:sp>
      <p:sp>
        <p:nvSpPr>
          <p:cNvPr id="4" name="TextBox 4"/>
          <p:cNvSpPr txBox="1"/>
          <p:nvPr/>
        </p:nvSpPr>
        <p:spPr>
          <a:xfrm>
            <a:off x="1285875" y="3780790"/>
            <a:ext cx="15577185" cy="4971415"/>
          </a:xfrm>
          <a:prstGeom prst="rect">
            <a:avLst/>
          </a:prstGeom>
        </p:spPr>
        <p:txBody>
          <a:bodyPr lIns="0" tIns="0" rIns="0" bIns="0" rtlCol="0" anchor="t">
            <a:noAutofit/>
          </a:bodyPr>
          <a:lstStyle/>
          <a:p>
            <a:pPr marL="0" lvl="1" indent="0" algn="l">
              <a:lnSpc>
                <a:spcPts val="4535"/>
              </a:lnSpc>
              <a:buFont typeface="Arial" panose="020B0604020202020204"/>
              <a:buNone/>
            </a:pPr>
            <a:r>
              <a:rPr lang="en-IN" altLang="en-US" sz="5400" spc="-167" dirty="0">
                <a:solidFill>
                  <a:srgbClr val="FFFFFF"/>
                </a:solidFill>
                <a:cs typeface="+mn-lt"/>
                <a:sym typeface="+mn-ea"/>
              </a:rPr>
              <a:t>Nowadays children spent a lotta time scrolling shots and reels which are addictive with no censored content so we created this interface with things in mind like innovative growth and attraction towards the education</a:t>
            </a:r>
            <a:endParaRPr lang="en-IN" altLang="en-US" sz="5400" spc="-167" dirty="0">
              <a:solidFill>
                <a:srgbClr val="FFFFFF"/>
              </a:solidFill>
              <a:cs typeface="+mn-lt"/>
              <a:sym typeface="+mn-ea"/>
            </a:endParaRPr>
          </a:p>
          <a:p>
            <a:pPr marL="0" lvl="1" indent="0" algn="l">
              <a:lnSpc>
                <a:spcPts val="4535"/>
              </a:lnSpc>
              <a:buFont typeface="Arial" panose="020B0604020202020204"/>
              <a:buNone/>
            </a:pPr>
            <a:r>
              <a:rPr lang="en-IN" altLang="en-US" sz="5400" spc="-167" dirty="0">
                <a:solidFill>
                  <a:srgbClr val="FFFFFF"/>
                </a:solidFill>
                <a:cs typeface="+mn-lt"/>
                <a:sym typeface="+mn-ea"/>
              </a:rPr>
              <a:t>and along with this it is a great alternative for the papers as the user will draw the drawing with their gesture on the screen of the computer.</a:t>
            </a:r>
            <a:endParaRPr lang="en-US" sz="5400" spc="-167" dirty="0">
              <a:solidFill>
                <a:srgbClr val="FFFFFF"/>
              </a:solidFill>
              <a:cs typeface="+mn-lt"/>
            </a:endParaRPr>
          </a:p>
          <a:p>
            <a:pPr marL="379730" lvl="1" indent="0" algn="l">
              <a:lnSpc>
                <a:spcPts val="4535"/>
              </a:lnSpc>
              <a:buFont typeface="Arial" panose="020B0604020202020204"/>
              <a:buNone/>
            </a:pPr>
            <a:endParaRPr lang="en-US" sz="5400" spc="-167" dirty="0">
              <a:solidFill>
                <a:srgbClr val="FFFFFF"/>
              </a:solidFill>
              <a:cs typeface="+mn-lt"/>
            </a:endParaRPr>
          </a:p>
        </p:txBody>
      </p:sp>
      <p:sp>
        <p:nvSpPr>
          <p:cNvPr id="5" name="Freeform 5"/>
          <p:cNvSpPr/>
          <p:nvPr/>
        </p:nvSpPr>
        <p:spPr>
          <a:xfrm>
            <a:off x="14752646" y="414957"/>
            <a:ext cx="3025777" cy="1629632"/>
          </a:xfrm>
          <a:custGeom>
            <a:avLst/>
            <a:gdLst/>
            <a:ahLst/>
            <a:cxnLst/>
            <a:rect l="l" t="t" r="r" b="b"/>
            <a:pathLst>
              <a:path w="3025777" h="1629632">
                <a:moveTo>
                  <a:pt x="0" y="0"/>
                </a:moveTo>
                <a:lnTo>
                  <a:pt x="3025778" y="0"/>
                </a:lnTo>
                <a:lnTo>
                  <a:pt x="3025778" y="1629632"/>
                </a:lnTo>
                <a:lnTo>
                  <a:pt x="0" y="1629632"/>
                </a:lnTo>
                <a:lnTo>
                  <a:pt x="0" y="0"/>
                </a:lnTo>
                <a:close/>
              </a:path>
            </a:pathLst>
          </a:custGeom>
          <a:blipFill>
            <a:blip r:embed="rId2"/>
            <a:stretch>
              <a:fillRect t="-45657" b="-40014"/>
            </a:stretch>
          </a:blipFill>
        </p:spPr>
        <p:txBody>
          <a:bodyPr/>
          <a:lstStyle/>
          <a:p>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905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txBody>
          <a:bodyPr/>
          <a:lstStyle/>
          <a:p>
            <a:endParaRPr lang="en-IN"/>
          </a:p>
        </p:txBody>
      </p:sp>
      <p:sp>
        <p:nvSpPr>
          <p:cNvPr id="3" name="TextBox 3"/>
          <p:cNvSpPr txBox="1"/>
          <p:nvPr/>
        </p:nvSpPr>
        <p:spPr>
          <a:xfrm>
            <a:off x="1348725" y="1115330"/>
            <a:ext cx="15590550" cy="913765"/>
          </a:xfrm>
          <a:prstGeom prst="rect">
            <a:avLst/>
          </a:prstGeom>
        </p:spPr>
        <p:txBody>
          <a:bodyPr lIns="0" tIns="0" rIns="0" bIns="0" rtlCol="0" anchor="t">
            <a:spAutoFit/>
          </a:bodyPr>
          <a:lstStyle/>
          <a:p>
            <a:pPr algn="l">
              <a:lnSpc>
                <a:spcPts val="7130"/>
              </a:lnSpc>
            </a:pPr>
            <a:r>
              <a:rPr lang="en-US" sz="8800" spc="-263">
                <a:solidFill>
                  <a:srgbClr val="FFFFFF"/>
                </a:solidFill>
                <a:latin typeface="+mj-lt"/>
                <a:cs typeface="+mj-lt"/>
              </a:rPr>
              <a:t>Product - How it works</a:t>
            </a:r>
            <a:endParaRPr lang="en-US" sz="8800" spc="-263">
              <a:solidFill>
                <a:srgbClr val="FFFFFF"/>
              </a:solidFill>
              <a:latin typeface="+mj-lt"/>
              <a:cs typeface="+mj-lt"/>
            </a:endParaRPr>
          </a:p>
        </p:txBody>
      </p:sp>
      <p:sp>
        <p:nvSpPr>
          <p:cNvPr id="4" name="TextBox 4"/>
          <p:cNvSpPr txBox="1"/>
          <p:nvPr/>
        </p:nvSpPr>
        <p:spPr>
          <a:xfrm>
            <a:off x="228600" y="2171700"/>
            <a:ext cx="17983200" cy="8032750"/>
          </a:xfrm>
          <a:prstGeom prst="rect">
            <a:avLst/>
          </a:prstGeom>
        </p:spPr>
        <p:txBody>
          <a:bodyPr wrap="square" lIns="0" tIns="0" rIns="0" bIns="0" rtlCol="0" anchor="t">
            <a:noAutofit/>
          </a:bodyPr>
          <a:lstStyle/>
          <a:p>
            <a:pPr marL="379730" lvl="1" indent="0" algn="l">
              <a:lnSpc>
                <a:spcPts val="4535"/>
              </a:lnSpc>
              <a:buNone/>
            </a:pPr>
            <a:r>
              <a:rPr lang="en-IN" altLang="en-US" sz="2800" spc="-167" dirty="0">
                <a:solidFill>
                  <a:srgbClr val="FFFFFF"/>
                </a:solidFill>
                <a:latin typeface="Product Sans Black" panose="020B0A03030502040203"/>
              </a:rPr>
              <a:t>1.	Libraries: The project relies on three main libraries:</a:t>
            </a:r>
            <a:endParaRPr lang="en-IN" altLang="en-US" sz="2800" spc="-167" dirty="0">
              <a:solidFill>
                <a:srgbClr val="FFFFFF"/>
              </a:solidFill>
              <a:latin typeface="Product Sans Black" panose="020B0A03030502040203"/>
            </a:endParaRPr>
          </a:p>
          <a:p>
            <a:pPr marL="379730" lvl="1" indent="0" algn="l">
              <a:lnSpc>
                <a:spcPts val="4535"/>
              </a:lnSpc>
              <a:buNone/>
            </a:pPr>
            <a:r>
              <a:rPr lang="en-IN" altLang="en-US" sz="2800" spc="-167" dirty="0">
                <a:solidFill>
                  <a:srgbClr val="FFFFFF"/>
                </a:solidFill>
                <a:latin typeface="Product Sans Black" panose="020B0A03030502040203"/>
              </a:rPr>
              <a:t>•	Mediapipe: Used for hand tracking, which provides the coordinates of hand landmarks.</a:t>
            </a:r>
            <a:endParaRPr lang="en-IN" altLang="en-US" sz="2800" spc="-167" dirty="0">
              <a:solidFill>
                <a:srgbClr val="FFFFFF"/>
              </a:solidFill>
              <a:latin typeface="Product Sans Black" panose="020B0A03030502040203"/>
            </a:endParaRPr>
          </a:p>
          <a:p>
            <a:pPr marL="379730" lvl="1" indent="0" algn="l">
              <a:lnSpc>
                <a:spcPts val="4535"/>
              </a:lnSpc>
              <a:buNone/>
            </a:pPr>
            <a:r>
              <a:rPr lang="en-IN" altLang="en-US" sz="2800" spc="-167" dirty="0">
                <a:solidFill>
                  <a:srgbClr val="FFFFFF"/>
                </a:solidFill>
                <a:latin typeface="Product Sans Black" panose="020B0A03030502040203"/>
              </a:rPr>
              <a:t>•	NumPy: Used for array manipulation and calculations, essential for image processing.</a:t>
            </a:r>
            <a:endParaRPr lang="en-IN" altLang="en-US" sz="2800" spc="-167" dirty="0">
              <a:solidFill>
                <a:srgbClr val="FFFFFF"/>
              </a:solidFill>
              <a:latin typeface="Product Sans Black" panose="020B0A03030502040203"/>
            </a:endParaRPr>
          </a:p>
          <a:p>
            <a:pPr marL="379730" lvl="1" indent="0" algn="l">
              <a:lnSpc>
                <a:spcPts val="4535"/>
              </a:lnSpc>
              <a:buNone/>
            </a:pPr>
            <a:r>
              <a:rPr lang="en-IN" altLang="en-US" sz="2800" spc="-167" dirty="0">
                <a:solidFill>
                  <a:srgbClr val="FFFFFF"/>
                </a:solidFill>
                <a:latin typeface="Product Sans Black" panose="020B0A03030502040203"/>
              </a:rPr>
              <a:t>•	OpenCV: Used for webcam capture, image processing, and drawing functionalities.</a:t>
            </a:r>
            <a:endParaRPr lang="en-IN" altLang="en-US" sz="2800" spc="-167" dirty="0">
              <a:solidFill>
                <a:srgbClr val="FFFFFF"/>
              </a:solidFill>
              <a:latin typeface="Product Sans Black" panose="020B0A03030502040203"/>
            </a:endParaRPr>
          </a:p>
          <a:p>
            <a:pPr marL="379730" lvl="1" indent="0" algn="l">
              <a:lnSpc>
                <a:spcPts val="4535"/>
              </a:lnSpc>
              <a:buNone/>
            </a:pPr>
            <a:endParaRPr lang="en-IN" altLang="en-US" sz="2800" spc="-167" dirty="0">
              <a:solidFill>
                <a:srgbClr val="FFFFFF"/>
              </a:solidFill>
              <a:latin typeface="Product Sans Black" panose="020B0A03030502040203"/>
            </a:endParaRPr>
          </a:p>
          <a:p>
            <a:pPr marL="379730" lvl="1" indent="0" algn="l">
              <a:lnSpc>
                <a:spcPts val="4535"/>
              </a:lnSpc>
              <a:buNone/>
            </a:pPr>
            <a:r>
              <a:rPr lang="en-IN" altLang="en-US" sz="2800" spc="-167" dirty="0">
                <a:solidFill>
                  <a:srgbClr val="FFFFFF"/>
                </a:solidFill>
                <a:latin typeface="Product Sans Black" panose="020B0A03030502040203"/>
              </a:rPr>
              <a:t>2.	Hand Tracking: Mediapipe's hand tracking module is employed to detect and track the user's hand in real-time. It identifies and provides the coordinates of various landmarks on the hand, including fingers and palm.</a:t>
            </a:r>
            <a:endParaRPr lang="en-IN" altLang="en-US" sz="2800" spc="-167" dirty="0">
              <a:solidFill>
                <a:srgbClr val="FFFFFF"/>
              </a:solidFill>
              <a:latin typeface="Product Sans Black" panose="020B0A03030502040203"/>
            </a:endParaRPr>
          </a:p>
          <a:p>
            <a:pPr marL="379730" lvl="1" indent="0" algn="l">
              <a:lnSpc>
                <a:spcPts val="4535"/>
              </a:lnSpc>
              <a:buNone/>
            </a:pPr>
            <a:endParaRPr lang="en-IN" altLang="en-US" sz="2800" spc="-167" dirty="0">
              <a:solidFill>
                <a:srgbClr val="FFFFFF"/>
              </a:solidFill>
              <a:latin typeface="Product Sans Black" panose="020B0A03030502040203"/>
            </a:endParaRPr>
          </a:p>
          <a:p>
            <a:pPr marL="379730" lvl="1" indent="0" algn="l">
              <a:lnSpc>
                <a:spcPts val="4535"/>
              </a:lnSpc>
              <a:buNone/>
            </a:pPr>
            <a:r>
              <a:rPr lang="en-IN" altLang="en-US" sz="2800" spc="-167" dirty="0">
                <a:solidFill>
                  <a:srgbClr val="FFFFFF"/>
                </a:solidFill>
                <a:latin typeface="Product Sans Black" panose="020B0A03030502040203"/>
              </a:rPr>
              <a:t>3.  Canvas Creation: A virtual canvas is created using NumPy. The canvas is a NumPy array with specified dimensions, where drawing operations will take place.</a:t>
            </a:r>
            <a:endParaRPr lang="en-IN" altLang="en-US" sz="2800" spc="-167" dirty="0">
              <a:solidFill>
                <a:srgbClr val="FFFFFF"/>
              </a:solidFill>
              <a:latin typeface="Product Sans Black" panose="020B0A03030502040203"/>
            </a:endParaRPr>
          </a:p>
          <a:p>
            <a:pPr marL="379730" lvl="1" indent="0" algn="l">
              <a:lnSpc>
                <a:spcPts val="4535"/>
              </a:lnSpc>
              <a:buNone/>
            </a:pPr>
            <a:r>
              <a:rPr lang="en-IN" altLang="en-US" sz="2800" spc="-167" dirty="0">
                <a:solidFill>
                  <a:srgbClr val="FFFFFF"/>
                </a:solidFill>
                <a:latin typeface="Product Sans Black" panose="020B0A03030502040203"/>
              </a:rPr>
              <a:t>4.   Drawing Mechanism: OpenCV is utilized to track the movement of the user's hand and draw on the canvas accordingly. The hand landmarks' coordinates obtained from Mediapipe are used to track the hand's position and movement.</a:t>
            </a:r>
            <a:endParaRPr lang="en-IN" altLang="en-US" sz="2800" spc="-167" dirty="0">
              <a:solidFill>
                <a:srgbClr val="FFFFFF"/>
              </a:solidFill>
              <a:latin typeface="Product Sans Black" panose="020B0A03030502040203"/>
            </a:endParaRPr>
          </a:p>
        </p:txBody>
      </p:sp>
      <p:sp>
        <p:nvSpPr>
          <p:cNvPr id="5" name="Freeform 5"/>
          <p:cNvSpPr/>
          <p:nvPr/>
        </p:nvSpPr>
        <p:spPr>
          <a:xfrm>
            <a:off x="14752646" y="414957"/>
            <a:ext cx="3025777" cy="1629632"/>
          </a:xfrm>
          <a:custGeom>
            <a:avLst/>
            <a:gdLst/>
            <a:ahLst/>
            <a:cxnLst/>
            <a:rect l="l" t="t" r="r" b="b"/>
            <a:pathLst>
              <a:path w="3025777" h="1629632">
                <a:moveTo>
                  <a:pt x="0" y="0"/>
                </a:moveTo>
                <a:lnTo>
                  <a:pt x="3025778" y="0"/>
                </a:lnTo>
                <a:lnTo>
                  <a:pt x="3025778" y="1629632"/>
                </a:lnTo>
                <a:lnTo>
                  <a:pt x="0" y="1629632"/>
                </a:lnTo>
                <a:lnTo>
                  <a:pt x="0" y="0"/>
                </a:lnTo>
                <a:close/>
              </a:path>
            </a:pathLst>
          </a:custGeom>
          <a:blipFill>
            <a:blip r:embed="rId2"/>
            <a:stretch>
              <a:fillRect t="-45657" b="-40014"/>
            </a:stretch>
          </a:blipFill>
        </p:spPr>
        <p:txBody>
          <a:bodyPr/>
          <a:lstStyle/>
          <a:p>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905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txBody>
          <a:bodyPr/>
          <a:lstStyle/>
          <a:p>
            <a:endParaRPr lang="en-IN"/>
          </a:p>
        </p:txBody>
      </p:sp>
      <p:sp>
        <p:nvSpPr>
          <p:cNvPr id="3" name="TextBox 3"/>
          <p:cNvSpPr txBox="1"/>
          <p:nvPr/>
        </p:nvSpPr>
        <p:spPr>
          <a:xfrm>
            <a:off x="1348725" y="1115330"/>
            <a:ext cx="15590550" cy="913765"/>
          </a:xfrm>
          <a:prstGeom prst="rect">
            <a:avLst/>
          </a:prstGeom>
        </p:spPr>
        <p:txBody>
          <a:bodyPr lIns="0" tIns="0" rIns="0" bIns="0" rtlCol="0" anchor="t">
            <a:spAutoFit/>
          </a:bodyPr>
          <a:lstStyle/>
          <a:p>
            <a:pPr algn="l">
              <a:lnSpc>
                <a:spcPts val="7130"/>
              </a:lnSpc>
            </a:pPr>
            <a:r>
              <a:rPr lang="en-US" sz="8800" spc="-263">
                <a:solidFill>
                  <a:srgbClr val="FFFFFF"/>
                </a:solidFill>
                <a:latin typeface="+mj-lt"/>
                <a:cs typeface="+mj-lt"/>
              </a:rPr>
              <a:t>Product - How it works</a:t>
            </a:r>
            <a:endParaRPr lang="en-US" sz="8800" spc="-263">
              <a:solidFill>
                <a:srgbClr val="FFFFFF"/>
              </a:solidFill>
              <a:latin typeface="+mj-lt"/>
              <a:cs typeface="+mj-lt"/>
            </a:endParaRPr>
          </a:p>
        </p:txBody>
      </p:sp>
      <p:sp>
        <p:nvSpPr>
          <p:cNvPr id="4" name="TextBox 4"/>
          <p:cNvSpPr txBox="1"/>
          <p:nvPr/>
        </p:nvSpPr>
        <p:spPr>
          <a:xfrm>
            <a:off x="1367790" y="2287905"/>
            <a:ext cx="15590520" cy="7806690"/>
          </a:xfrm>
          <a:prstGeom prst="rect">
            <a:avLst/>
          </a:prstGeom>
        </p:spPr>
        <p:txBody>
          <a:bodyPr lIns="0" tIns="0" rIns="0" bIns="0" rtlCol="0" anchor="t">
            <a:noAutofit/>
          </a:bodyPr>
          <a:lstStyle/>
          <a:p>
            <a:pPr marL="379730" lvl="1" algn="l">
              <a:lnSpc>
                <a:spcPts val="4535"/>
              </a:lnSpc>
            </a:pPr>
            <a:r>
              <a:rPr lang="en-US" sz="2800" spc="-167" dirty="0">
                <a:solidFill>
                  <a:srgbClr val="FFFFFF"/>
                </a:solidFill>
                <a:latin typeface="Product Sans Black" panose="020B0A03030502040203"/>
              </a:rPr>
              <a:t>5.	Drawing Features: Various drawing features can be implemented, such as changing colors, line thickness, or using different tools (e.g., brush, eraser). These features can be incorporated by extending the existing codebase.</a:t>
            </a:r>
            <a:endParaRPr lang="en-US" sz="2800" spc="-167" dirty="0">
              <a:solidFill>
                <a:srgbClr val="FFFFFF"/>
              </a:solidFill>
              <a:latin typeface="Product Sans Black" panose="020B0A03030502040203"/>
            </a:endParaRPr>
          </a:p>
          <a:p>
            <a:pPr marL="379730" lvl="1" algn="l">
              <a:lnSpc>
                <a:spcPts val="4535"/>
              </a:lnSpc>
            </a:pPr>
            <a:r>
              <a:rPr lang="en-US" sz="2800" spc="-167" dirty="0">
                <a:solidFill>
                  <a:srgbClr val="FFFFFF"/>
                </a:solidFill>
                <a:latin typeface="Product Sans Black" panose="020B0A03030502040203"/>
              </a:rPr>
              <a:t>6.User Interaction: The project provides user interaction by capturing video frames from the webcam in real-time and continuously updating the canvas based on hand movements. The canvas is displayed in a separate window, allowing users to observe their drawing in progress.</a:t>
            </a:r>
            <a:endParaRPr lang="en-US" sz="2800" spc="-167" dirty="0">
              <a:solidFill>
                <a:srgbClr val="FFFFFF"/>
              </a:solidFill>
              <a:latin typeface="Product Sans Black" panose="020B0A03030502040203"/>
            </a:endParaRPr>
          </a:p>
          <a:p>
            <a:pPr marL="379730" lvl="1" algn="l">
              <a:lnSpc>
                <a:spcPts val="4535"/>
              </a:lnSpc>
            </a:pPr>
            <a:r>
              <a:rPr lang="en-US" sz="2800" spc="-167" dirty="0">
                <a:solidFill>
                  <a:srgbClr val="FFFFFF"/>
                </a:solidFill>
                <a:latin typeface="Product Sans Black" panose="020B0A03030502040203"/>
              </a:rPr>
              <a:t>7.	Additional Functionality: Additional functionality can be implemented to save the canvas as an image or clear the canvas when needed. These features can be integrated into the project by extending the existing codebase.</a:t>
            </a:r>
            <a:endParaRPr lang="en-US" sz="2800" spc="-167" dirty="0">
              <a:solidFill>
                <a:srgbClr val="FFFFFF"/>
              </a:solidFill>
              <a:latin typeface="Product Sans Black" panose="020B0A03030502040203"/>
            </a:endParaRPr>
          </a:p>
          <a:p>
            <a:pPr marL="379730" lvl="1" algn="l">
              <a:lnSpc>
                <a:spcPts val="4535"/>
              </a:lnSpc>
            </a:pPr>
            <a:endParaRPr lang="en-US" sz="2800" spc="-167" dirty="0">
              <a:solidFill>
                <a:srgbClr val="FFFFFF"/>
              </a:solidFill>
              <a:latin typeface="Product Sans Black" panose="020B0A03030502040203"/>
            </a:endParaRPr>
          </a:p>
          <a:p>
            <a:pPr marL="379730" lvl="1" algn="l">
              <a:lnSpc>
                <a:spcPts val="4535"/>
              </a:lnSpc>
            </a:pPr>
            <a:r>
              <a:rPr lang="en-US" sz="2800" spc="-167" dirty="0">
                <a:solidFill>
                  <a:srgbClr val="FFFFFF"/>
                </a:solidFill>
                <a:latin typeface="Product Sans Black" panose="020B0A03030502040203"/>
              </a:rPr>
              <a:t>Overall, the air canvas project demonstrates the capability of using computer vision techniques and libraries such as Mediapipe, NumPy, and OpenCV to create an interactive drawing application that tracks hand movements in real-time, allowing users to draw on a virtual canvas.</a:t>
            </a:r>
            <a:endParaRPr lang="en-US" sz="2800" spc="-167" dirty="0">
              <a:solidFill>
                <a:srgbClr val="FFFFFF"/>
              </a:solidFill>
              <a:latin typeface="Product Sans Black" panose="020B0A03030502040203"/>
            </a:endParaRPr>
          </a:p>
        </p:txBody>
      </p:sp>
      <p:sp>
        <p:nvSpPr>
          <p:cNvPr id="5" name="Freeform 5"/>
          <p:cNvSpPr/>
          <p:nvPr/>
        </p:nvSpPr>
        <p:spPr>
          <a:xfrm>
            <a:off x="14752646" y="414957"/>
            <a:ext cx="3025777" cy="1629632"/>
          </a:xfrm>
          <a:custGeom>
            <a:avLst/>
            <a:gdLst/>
            <a:ahLst/>
            <a:cxnLst/>
            <a:rect l="l" t="t" r="r" b="b"/>
            <a:pathLst>
              <a:path w="3025777" h="1629632">
                <a:moveTo>
                  <a:pt x="0" y="0"/>
                </a:moveTo>
                <a:lnTo>
                  <a:pt x="3025778" y="0"/>
                </a:lnTo>
                <a:lnTo>
                  <a:pt x="3025778" y="1629632"/>
                </a:lnTo>
                <a:lnTo>
                  <a:pt x="0" y="1629632"/>
                </a:lnTo>
                <a:lnTo>
                  <a:pt x="0" y="0"/>
                </a:lnTo>
                <a:close/>
              </a:path>
            </a:pathLst>
          </a:custGeom>
          <a:blipFill>
            <a:blip r:embed="rId2"/>
            <a:stretch>
              <a:fillRect t="-45657" b="-40014"/>
            </a:stretch>
          </a:blipFill>
        </p:spPr>
        <p:txBody>
          <a:bodyPr/>
          <a:lstStyle/>
          <a:p>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txBody>
          <a:bodyPr/>
          <a:lstStyle/>
          <a:p>
            <a:endParaRPr lang="en-IN"/>
          </a:p>
        </p:txBody>
      </p:sp>
      <p:sp>
        <p:nvSpPr>
          <p:cNvPr id="3" name="Freeform 3"/>
          <p:cNvSpPr/>
          <p:nvPr/>
        </p:nvSpPr>
        <p:spPr>
          <a:xfrm>
            <a:off x="9772854" y="1436692"/>
            <a:ext cx="7693001" cy="4143319"/>
          </a:xfrm>
          <a:custGeom>
            <a:avLst/>
            <a:gdLst/>
            <a:ahLst/>
            <a:cxnLst/>
            <a:rect l="l" t="t" r="r" b="b"/>
            <a:pathLst>
              <a:path w="7693001" h="4143319">
                <a:moveTo>
                  <a:pt x="0" y="0"/>
                </a:moveTo>
                <a:lnTo>
                  <a:pt x="7693000" y="0"/>
                </a:lnTo>
                <a:lnTo>
                  <a:pt x="7693000" y="4143319"/>
                </a:lnTo>
                <a:lnTo>
                  <a:pt x="0" y="4143319"/>
                </a:lnTo>
                <a:lnTo>
                  <a:pt x="0" y="0"/>
                </a:lnTo>
                <a:close/>
              </a:path>
            </a:pathLst>
          </a:custGeom>
          <a:blipFill>
            <a:blip r:embed="rId2"/>
            <a:stretch>
              <a:fillRect t="-45657" b="-40014"/>
            </a:stretch>
          </a:blipFill>
        </p:spPr>
        <p:txBody>
          <a:bodyPr/>
          <a:lstStyle/>
          <a:p>
            <a:endParaRPr lang="en-IN"/>
          </a:p>
        </p:txBody>
      </p:sp>
      <p:grpSp>
        <p:nvGrpSpPr>
          <p:cNvPr id="4" name="Group 4"/>
          <p:cNvGrpSpPr/>
          <p:nvPr/>
        </p:nvGrpSpPr>
        <p:grpSpPr>
          <a:xfrm>
            <a:off x="14489168" y="6488168"/>
            <a:ext cx="2770132" cy="2770132"/>
            <a:chOff x="0" y="0"/>
            <a:chExt cx="3693510" cy="3693510"/>
          </a:xfrm>
        </p:grpSpPr>
        <p:grpSp>
          <p:nvGrpSpPr>
            <p:cNvPr id="5" name="Group 5"/>
            <p:cNvGrpSpPr/>
            <p:nvPr/>
          </p:nvGrpSpPr>
          <p:grpSpPr>
            <a:xfrm>
              <a:off x="0" y="0"/>
              <a:ext cx="3693510" cy="3693510"/>
              <a:chOff x="0" y="0"/>
              <a:chExt cx="812800" cy="812800"/>
            </a:xfrm>
          </p:grpSpPr>
          <p:sp>
            <p:nvSpPr>
              <p:cNvPr id="6" name="Freeform 6"/>
              <p:cNvSpPr/>
              <p:nvPr/>
            </p:nvSpPr>
            <p:spPr>
              <a:xfrm>
                <a:off x="0" y="0"/>
                <a:ext cx="812800" cy="812800"/>
              </a:xfrm>
              <a:custGeom>
                <a:avLst/>
                <a:gdLst/>
                <a:ahLst/>
                <a:cxnLst/>
                <a:rect l="l" t="t" r="r" b="b"/>
                <a:pathLst>
                  <a:path w="812800" h="812800">
                    <a:moveTo>
                      <a:pt x="127122" y="0"/>
                    </a:moveTo>
                    <a:lnTo>
                      <a:pt x="685678" y="0"/>
                    </a:lnTo>
                    <a:cubicBezTo>
                      <a:pt x="755885" y="0"/>
                      <a:pt x="812800" y="56915"/>
                      <a:pt x="812800" y="127122"/>
                    </a:cubicBezTo>
                    <a:lnTo>
                      <a:pt x="812800" y="685678"/>
                    </a:lnTo>
                    <a:cubicBezTo>
                      <a:pt x="812800" y="755885"/>
                      <a:pt x="755885" y="812800"/>
                      <a:pt x="685678" y="812800"/>
                    </a:cubicBezTo>
                    <a:lnTo>
                      <a:pt x="127122" y="812800"/>
                    </a:lnTo>
                    <a:cubicBezTo>
                      <a:pt x="56915" y="812800"/>
                      <a:pt x="0" y="755885"/>
                      <a:pt x="0" y="685678"/>
                    </a:cubicBezTo>
                    <a:lnTo>
                      <a:pt x="0" y="127122"/>
                    </a:lnTo>
                    <a:cubicBezTo>
                      <a:pt x="0" y="56915"/>
                      <a:pt x="56915" y="0"/>
                      <a:pt x="127122" y="0"/>
                    </a:cubicBezTo>
                    <a:close/>
                  </a:path>
                </a:pathLst>
              </a:custGeom>
              <a:solidFill>
                <a:srgbClr val="FFFFFF"/>
              </a:solidFill>
            </p:spPr>
            <p:txBody>
              <a:bodyPr/>
              <a:lstStyle/>
              <a:p>
                <a:endParaRPr lang="en-IN"/>
              </a:p>
            </p:txBody>
          </p:sp>
          <p:sp>
            <p:nvSpPr>
              <p:cNvPr id="7" name="TextBox 7"/>
              <p:cNvSpPr txBox="1"/>
              <p:nvPr/>
            </p:nvSpPr>
            <p:spPr>
              <a:xfrm>
                <a:off x="0" y="-66675"/>
                <a:ext cx="812800" cy="879475"/>
              </a:xfrm>
              <a:prstGeom prst="rect">
                <a:avLst/>
              </a:prstGeom>
            </p:spPr>
            <p:txBody>
              <a:bodyPr lIns="5012" tIns="5012" rIns="5012" bIns="5012" rtlCol="0" anchor="ctr"/>
              <a:lstStyle/>
              <a:p>
                <a:pPr algn="ctr">
                  <a:lnSpc>
                    <a:spcPts val="4710"/>
                  </a:lnSpc>
                </a:pPr>
              </a:p>
            </p:txBody>
          </p:sp>
        </p:grpSp>
        <p:sp>
          <p:nvSpPr>
            <p:cNvPr id="8" name="Freeform 8"/>
            <p:cNvSpPr/>
            <p:nvPr/>
          </p:nvSpPr>
          <p:spPr>
            <a:xfrm>
              <a:off x="520335" y="214238"/>
              <a:ext cx="2652840" cy="3265033"/>
            </a:xfrm>
            <a:custGeom>
              <a:avLst/>
              <a:gdLst/>
              <a:ahLst/>
              <a:cxnLst/>
              <a:rect l="l" t="t" r="r" b="b"/>
              <a:pathLst>
                <a:path w="2652840" h="3265033">
                  <a:moveTo>
                    <a:pt x="0" y="0"/>
                  </a:moveTo>
                  <a:lnTo>
                    <a:pt x="2652840" y="0"/>
                  </a:lnTo>
                  <a:lnTo>
                    <a:pt x="2652840" y="3265034"/>
                  </a:lnTo>
                  <a:lnTo>
                    <a:pt x="0" y="3265034"/>
                  </a:lnTo>
                  <a:lnTo>
                    <a:pt x="0" y="0"/>
                  </a:lnTo>
                  <a:close/>
                </a:path>
              </a:pathLst>
            </a:custGeom>
            <a:blipFill>
              <a:blip r:embed="rId3"/>
              <a:stretch>
                <a:fillRect/>
              </a:stretch>
            </a:blipFill>
          </p:spPr>
          <p:txBody>
            <a:bodyPr/>
            <a:lstStyle/>
            <a:p>
              <a:endParaRPr lang="en-IN"/>
            </a:p>
          </p:txBody>
        </p:sp>
      </p:grpSp>
      <p:sp>
        <p:nvSpPr>
          <p:cNvPr id="9" name="TextBox 9"/>
          <p:cNvSpPr txBox="1"/>
          <p:nvPr/>
        </p:nvSpPr>
        <p:spPr>
          <a:xfrm>
            <a:off x="1028700" y="5065395"/>
            <a:ext cx="7548245" cy="4192905"/>
          </a:xfrm>
          <a:prstGeom prst="rect">
            <a:avLst/>
          </a:prstGeom>
        </p:spPr>
        <p:txBody>
          <a:bodyPr lIns="0" tIns="0" rIns="0" bIns="0" rtlCol="0" anchor="t">
            <a:noAutofit/>
          </a:bodyPr>
          <a:lstStyle/>
          <a:p>
            <a:pPr algn="ctr">
              <a:lnSpc>
                <a:spcPts val="14260"/>
              </a:lnSpc>
              <a:spcBef>
                <a:spcPct val="0"/>
              </a:spcBef>
            </a:pPr>
            <a:r>
              <a:rPr lang="en-US" sz="13205" spc="-526">
                <a:solidFill>
                  <a:srgbClr val="FFFFFF"/>
                </a:solidFill>
                <a:latin typeface="Product Sans Black Bold"/>
              </a:rPr>
              <a:t>Thank you</a:t>
            </a:r>
            <a:endParaRPr lang="en-US" sz="13205" spc="-526">
              <a:solidFill>
                <a:srgbClr val="FFFFFF"/>
              </a:solidFill>
              <a:latin typeface="Product Sans Black Bol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2582</Words>
  <Application>WPS Presentation</Application>
  <PresentationFormat>Custom</PresentationFormat>
  <Paragraphs>41</Paragraphs>
  <Slides>6</Slides>
  <Notes>13</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6</vt:i4>
      </vt:variant>
    </vt:vector>
  </HeadingPairs>
  <TitlesOfParts>
    <vt:vector size="18" baseType="lpstr">
      <vt:lpstr>Arial</vt:lpstr>
      <vt:lpstr>SimSun</vt:lpstr>
      <vt:lpstr>Wingdings</vt:lpstr>
      <vt:lpstr>Product Sans Black</vt:lpstr>
      <vt:lpstr>Product Sans Black Bold</vt:lpstr>
      <vt:lpstr>Segoe Print</vt:lpstr>
      <vt:lpstr>Arial</vt:lpstr>
      <vt:lpstr>Calibri</vt:lpstr>
      <vt:lpstr>Microsoft YaHei</vt:lpstr>
      <vt:lpstr>Arial Unicode MS</vt:lpstr>
      <vt:lpstr>MT Extra</vt:lpstr>
      <vt:lpstr>Office Theme</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Hack for India-PPT.pptx</dc:title>
  <dc:creator/>
  <cp:lastModifiedBy>Aditya _12th A</cp:lastModifiedBy>
  <cp:revision>4</cp:revision>
  <dcterms:created xsi:type="dcterms:W3CDTF">2006-08-16T00:00:00Z</dcterms:created>
  <dcterms:modified xsi:type="dcterms:W3CDTF">2023-10-07T05:47:00Z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36746E77598C4C20A2FA29FC0E8FE537_13</vt:lpwstr>
  </property>
  <property fmtid="{D5CDD505-2E9C-101B-9397-08002B2CF9AE}" pid="3" name="KSOProductBuildVer">
    <vt:lpwstr>1033-12.2.0.13215</vt:lpwstr>
  </property>
</Properties>
</file>

<file path=docProps/thumbnail.jpeg>
</file>